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s Tsiantis" initials="DT" lastIdx="0" clrIdx="0">
    <p:extLst>
      <p:ext uri="{19B8F6BF-5375-455C-9EA6-DF929625EA0E}">
        <p15:presenceInfo xmlns:p15="http://schemas.microsoft.com/office/powerpoint/2012/main" xmlns="" userId="8b50a7e29d265a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647363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46861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2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85224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0375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9414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37232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391160" y="1433988"/>
            <a:ext cx="8351399" cy="421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403761" y="1982435"/>
            <a:ext cx="8342400" cy="34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cxnSp>
        <p:nvCxnSpPr>
          <p:cNvPr id="51" name="Shape 51"/>
          <p:cNvCxnSpPr/>
          <p:nvPr/>
        </p:nvCxnSpPr>
        <p:spPr>
          <a:xfrm>
            <a:off x="2258800" y="1912668"/>
            <a:ext cx="4621799" cy="10799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2" name="Shape 52"/>
          <p:cNvSpPr/>
          <p:nvPr/>
        </p:nvSpPr>
        <p:spPr>
          <a:xfrm>
            <a:off x="0" y="3030297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56" name="Shape 56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0"/>
            <a:ext cx="4456799" cy="47087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 flipH="1">
            <a:off x="3434" y="3759780"/>
            <a:ext cx="4453249" cy="1033097"/>
          </a:xfrm>
          <a:custGeom>
            <a:avLst/>
            <a:gdLst/>
            <a:ahLst/>
            <a:cxnLst/>
            <a:rect l="0" t="0" r="0" b="0"/>
            <a:pathLst>
              <a:path w="4453250" h="1869860" extrusionOk="0">
                <a:moveTo>
                  <a:pt x="4447791" y="1726390"/>
                </a:moveTo>
                <a:lnTo>
                  <a:pt x="4219291" y="1869860"/>
                </a:lnTo>
                <a:lnTo>
                  <a:pt x="3980162" y="1715763"/>
                </a:lnTo>
                <a:lnTo>
                  <a:pt x="3746348" y="1864546"/>
                </a:lnTo>
                <a:lnTo>
                  <a:pt x="3512534" y="1726390"/>
                </a:lnTo>
                <a:lnTo>
                  <a:pt x="3284033" y="1864546"/>
                </a:lnTo>
                <a:lnTo>
                  <a:pt x="3044905" y="1731704"/>
                </a:lnTo>
                <a:lnTo>
                  <a:pt x="2805777" y="1864546"/>
                </a:lnTo>
                <a:lnTo>
                  <a:pt x="2571963" y="1731704"/>
                </a:lnTo>
                <a:lnTo>
                  <a:pt x="2343462" y="1864546"/>
                </a:lnTo>
                <a:lnTo>
                  <a:pt x="2104334" y="1726390"/>
                </a:lnTo>
                <a:lnTo>
                  <a:pt x="1865206" y="1869860"/>
                </a:lnTo>
                <a:lnTo>
                  <a:pt x="1631391" y="1715763"/>
                </a:lnTo>
                <a:lnTo>
                  <a:pt x="1402891" y="1869860"/>
                </a:lnTo>
                <a:lnTo>
                  <a:pt x="1163763" y="1726390"/>
                </a:lnTo>
                <a:lnTo>
                  <a:pt x="935262" y="1869860"/>
                </a:lnTo>
                <a:lnTo>
                  <a:pt x="696134" y="1726390"/>
                </a:lnTo>
                <a:lnTo>
                  <a:pt x="457006" y="1864546"/>
                </a:lnTo>
                <a:lnTo>
                  <a:pt x="217877" y="1726390"/>
                </a:lnTo>
                <a:lnTo>
                  <a:pt x="5" y="1869860"/>
                </a:lnTo>
                <a:cubicBezTo>
                  <a:pt x="3" y="1246574"/>
                  <a:pt x="2" y="623287"/>
                  <a:pt x="0" y="1"/>
                </a:cubicBezTo>
                <a:lnTo>
                  <a:pt x="4453250" y="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62" name="Shape 62"/>
          <p:cNvCxnSpPr/>
          <p:nvPr/>
        </p:nvCxnSpPr>
        <p:spPr>
          <a:xfrm>
            <a:off x="409699" y="744077"/>
            <a:ext cx="3660000" cy="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3550799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400"/>
            </a:lvl3pPr>
            <a:lvl4pPr>
              <a:spcBef>
                <a:spcPts val="0"/>
              </a:spcBef>
              <a:defRPr sz="2400"/>
            </a:lvl4pPr>
            <a:lvl5pPr>
              <a:spcBef>
                <a:spcPts val="0"/>
              </a:spcBef>
              <a:defRPr sz="2400"/>
            </a:lvl5pPr>
            <a:lvl6pPr>
              <a:spcBef>
                <a:spcPts val="0"/>
              </a:spcBef>
              <a:defRPr sz="2400"/>
            </a:lvl6pPr>
            <a:lvl7pPr>
              <a:spcBef>
                <a:spcPts val="0"/>
              </a:spcBef>
              <a:defRPr sz="2400"/>
            </a:lvl7pPr>
            <a:lvl8pPr>
              <a:spcBef>
                <a:spcPts val="0"/>
              </a:spcBef>
              <a:defRPr sz="2400"/>
            </a:lvl8pPr>
            <a:lvl9pPr>
              <a:spcBef>
                <a:spcPts val="0"/>
              </a:spcBef>
              <a:defRPr sz="24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5021123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69" name="Shape 69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0" y="6209"/>
            <a:ext cx="9144067" cy="5137200"/>
            <a:chOff x="0" y="14677"/>
            <a:chExt cx="9144067" cy="6849600"/>
          </a:xfrm>
        </p:grpSpPr>
        <p:sp>
          <p:nvSpPr>
            <p:cNvPr id="6" name="Shape 6"/>
            <p:cNvSpPr/>
            <p:nvPr/>
          </p:nvSpPr>
          <p:spPr>
            <a:xfrm>
              <a:off x="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23483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46967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70451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93935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117419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40903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64387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187871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11355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34839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8322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28180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305290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28774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52258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375742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399226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422710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46194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69678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493161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516645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540129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563613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587097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610581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34065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657549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681033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704517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728000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751484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774968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798452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821936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845420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868904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89238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1pPr>
            <a:lvl2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2pPr>
            <a:lvl3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3pPr>
            <a:lvl4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4pPr>
            <a:lvl5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5pPr>
            <a:lvl6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6pPr>
            <a:lvl7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7pPr>
            <a:lvl8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8pPr>
            <a:lvl9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1pPr>
            <a:lvl2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2pPr>
            <a:lvl3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3pPr>
            <a:lvl4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4pPr>
            <a:lvl5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5pPr>
            <a:lvl6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6pPr>
            <a:lvl7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7pPr>
            <a:lvl8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8pPr>
            <a:lvl9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26360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Οι φυλετικές διακρίσεις και το τι μπορούμε να κάνουμε για να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αντιμετωπίσουμε το φαινόμενο, πάντα απασχολούσαν τους μουσικούς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και στο Ενωμένο Βασίλειο και στις Ενωμένες Πολιτείες. Έχουν γραφτεί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αμέτρητα τραγούδια με αφορμή αυτό το θέμα. Για σήμερα διαλέξαμε να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σας πούμε ένα τραγούδι που έγραψε ο Paul McCartney, ο ένας από τους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Beatles, και ο μεγάλος Αμερικανός μουσικός της soul, ο Stevie Wonder.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Η ιδέα πίσω από το τραγούδι είναι απλή αλλά αφοπλιστική. Όπως τα μαύρα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και άσπρα πλήκτρα του πιάνου συνεργάζονται αρμονικά για να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δημιουργήσουν μια μελωδία, έτσι και εμείς μπορούμε να κάνουμε το ίδιο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για να δημιουργήσουμε τη δικιά μας “μελωδία”.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latin typeface="Shadows Into Light"/>
                <a:ea typeface="Shadows Into Light"/>
                <a:cs typeface="Shadows Into Light"/>
                <a:sym typeface="Shadows Into Light"/>
              </a:rPr>
              <a:t>Όλοι Διαφορετικοί, Όλοι Ίσοι </a:t>
            </a:r>
          </a:p>
          <a:p>
            <a:pPr>
              <a:spcBef>
                <a:spcPts val="0"/>
              </a:spcBef>
              <a:buNone/>
            </a:pPr>
            <a:r>
              <a:rPr lang="en" sz="2400">
                <a:latin typeface="Shadows Into Light"/>
                <a:ea typeface="Shadows Into Light"/>
                <a:cs typeface="Shadows Into Light"/>
                <a:sym typeface="Shadows Into Light"/>
              </a:rPr>
              <a:t>Equal But Different 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4625" y="1399550"/>
            <a:ext cx="2709673" cy="2741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81624"/>
            <a:ext cx="8229600" cy="807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>
                <a:latin typeface="Dancing Script"/>
                <a:ea typeface="Dancing Script"/>
                <a:cs typeface="Dancing Script"/>
                <a:sym typeface="Dancing Script"/>
              </a:rPr>
              <a:t>Paul McCartney &amp; Stevie Wonder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4097723" y="1141775"/>
            <a:ext cx="5046277" cy="370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>
                <a:solidFill>
                  <a:srgbClr val="00B0F0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Ebony And Ivory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Ebony and ivory live together in perfect harmony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Side by side on my piano keyboard, oh Lord, why </a:t>
            </a:r>
            <a:r>
              <a:rPr lang="en" dirty="0" smtClean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don't we</a:t>
            </a: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 all know that people are the same wherever </a:t>
            </a:r>
            <a:r>
              <a:rPr lang="en" dirty="0" smtClean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 go</a:t>
            </a:r>
            <a:endParaRPr lang="en" dirty="0">
              <a:solidFill>
                <a:srgbClr val="1155CC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There is good and bad in everyone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 learn to live, and we learn to give each other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What we need to survive together alive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Ebony and ivory live together in perfect harmony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Side by side on my piano keyboard, oh Lord, why don't we?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Ebony, ivory living in perfect harmony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dirty="0">
                <a:solidFill>
                  <a:srgbClr val="1155CC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Ebony, ivory, ooh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650" y="1141774"/>
            <a:ext cx="3889073" cy="3706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1875" y="1286825"/>
            <a:ext cx="5806500" cy="35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We all know that people are the same wherever we go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There is good and bad in everyone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We learn to live, and we learn to give each other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What we need to survive together alive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Ebony and ivory live together in perfect harmony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Side by side on my piano keyboard, oh </a:t>
            </a:r>
            <a:r>
              <a:rPr lang="en" sz="1800" dirty="0" smtClean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Lord,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 smtClean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why </a:t>
            </a:r>
            <a:r>
              <a:rPr lang="en" sz="1800" dirty="0">
                <a:solidFill>
                  <a:srgbClr val="E06666"/>
                </a:solidFill>
                <a:latin typeface="La Belle Aurore"/>
                <a:ea typeface="La Belle Aurore"/>
                <a:cs typeface="La Belle Aurore"/>
                <a:sym typeface="La Belle Aurore"/>
              </a:rPr>
              <a:t>don't we?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8851" y="970651"/>
            <a:ext cx="3475149" cy="417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Ο έβενος και το ελεφαντόδοντο ζουν μαζί σε τέλεια αρμονία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δίπλα-δίπλα στο πιάνο μου, στα πλήκτρα μου 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Θεέ μου, εμείς γιατί δεν το κάνουμε;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Όλοι το ξέρουμε ότι οι άνθρωποι είναι το ίδιο όπου κι αν πάμε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Υπάρχει καλό και κακό σε όλους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Μαθαίνουμε να ζούμε και μαθαίνουμε να δίνουμε ο ένας στον άλλο ότι χρειάζεται για να επιβιώσουμε </a:t>
            </a:r>
          </a:p>
          <a:p>
            <a:pPr>
              <a:spcBef>
                <a:spcPts val="0"/>
              </a:spcBef>
              <a:buNone/>
            </a:pPr>
            <a:r>
              <a:rPr lang="en" sz="2400"/>
              <a:t>μαζί ζωντανοί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Έβενος και Ελεφαντόδοντο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7387" y="3497025"/>
            <a:ext cx="20288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7278074"/>
              </p:ext>
            </p:extLst>
          </p:nvPr>
        </p:nvGraphicFramePr>
        <p:xfrm>
          <a:off x="1524000" y="539750"/>
          <a:ext cx="6096000" cy="370840"/>
        </p:xfrm>
        <a:graphic>
          <a:graphicData uri="http://schemas.openxmlformats.org/drawingml/2006/table">
            <a:tbl>
              <a:tblPr firstRow="1" bandRow="1"/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Playbill" panose="040506030A0602020202" pitchFamily="82" charset="0"/>
              </a:rPr>
              <a:t>Ebony and Ivory : The Video</a:t>
            </a:r>
            <a:endParaRPr lang="en-US" sz="6600" dirty="0">
              <a:latin typeface="Playbill" panose="040506030A0602020202" pitchFamily="82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482" y="1118087"/>
            <a:ext cx="2985247" cy="3664129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4062083" y="2354800"/>
            <a:ext cx="41729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http://www.youtube.com/watch?v=CmALA8miQY8</a:t>
            </a:r>
            <a:endParaRPr lang="el-G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-board">
  <a:themeElements>
    <a:clrScheme name="Custom 503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FCFCF"/>
      </a:accent1>
      <a:accent2>
        <a:srgbClr val="94AE8E"/>
      </a:accent2>
      <a:accent3>
        <a:srgbClr val="4E7A82"/>
      </a:accent3>
      <a:accent4>
        <a:srgbClr val="666699"/>
      </a:accent4>
      <a:accent5>
        <a:srgbClr val="60506F"/>
      </a:accent5>
      <a:accent6>
        <a:srgbClr val="4B4352"/>
      </a:accent6>
      <a:hlink>
        <a:srgbClr val="8694C0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365</Words>
  <Application>Microsoft Office PowerPoint</Application>
  <PresentationFormat>Προβολή στην οθόνη (16:9)</PresentationFormat>
  <Paragraphs>44</Paragraphs>
  <Slides>5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inspiration-board</vt:lpstr>
      <vt:lpstr>Όλοι Διαφορετικοί, Όλοι Ίσοι  Equal But Different </vt:lpstr>
      <vt:lpstr>Paul McCartney &amp; Stevie Wonder</vt:lpstr>
      <vt:lpstr>Διαφάνεια 3</vt:lpstr>
      <vt:lpstr>Έβενος και Ελεφαντόδοντο</vt:lpstr>
      <vt:lpstr>Ebony and Ivory : The Video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Όλοι Διαφορετικοί, Όλοι Ίσοι  Equal But Different </dc:title>
  <cp:lastModifiedBy>2oMandras</cp:lastModifiedBy>
  <cp:revision>5</cp:revision>
  <dcterms:modified xsi:type="dcterms:W3CDTF">2014-11-17T07:44:05Z</dcterms:modified>
</cp:coreProperties>
</file>